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90" r:id="rId3"/>
    <p:sldId id="291" r:id="rId4"/>
    <p:sldId id="292" r:id="rId5"/>
    <p:sldId id="285" r:id="rId6"/>
    <p:sldId id="258" r:id="rId7"/>
    <p:sldId id="295" r:id="rId8"/>
    <p:sldId id="287" r:id="rId9"/>
    <p:sldId id="294" r:id="rId10"/>
  </p:sldIdLst>
  <p:sldSz cx="9144000" cy="6858000" type="screen4x3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B2B2B2"/>
    <a:srgbClr val="00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3974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18F93-5B2A-44F1-BD89-056F0FC7DF9B}" type="datetimeFigureOut">
              <a:rPr lang="hu-HU" smtClean="0"/>
              <a:t>2015.04.30.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0BC5-EB72-41BC-8407-30C6776A39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401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77C668-27EF-41A2-BFC2-654E8E6400D0}" type="datetimeFigureOut">
              <a:rPr lang="en-GB" smtClean="0"/>
              <a:t>30/04/2015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27412D-4701-4507-95AE-9354ACEDC502}" type="slidenum">
              <a:rPr lang="en-GB" smtClean="0"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18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695" y="5445224"/>
            <a:ext cx="6400800" cy="720080"/>
          </a:xfrm>
        </p:spPr>
        <p:txBody>
          <a:bodyPr>
            <a:normAutofit lnSpcReduction="10000"/>
          </a:bodyPr>
          <a:lstStyle/>
          <a:p>
            <a:r>
              <a:rPr lang="hu-HU" dirty="0"/>
              <a:t>magyar rendfőnöknők </a:t>
            </a:r>
            <a:r>
              <a:rPr lang="hu-HU" dirty="0" smtClean="0"/>
              <a:t>konferenciája</a:t>
            </a:r>
          </a:p>
          <a:p>
            <a:endParaRPr lang="hu-HU" sz="600" dirty="0" smtClean="0"/>
          </a:p>
          <a:p>
            <a:r>
              <a:rPr lang="hu-HU" dirty="0" smtClean="0"/>
              <a:t>2015. Április 15.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0790" y="-73559"/>
            <a:ext cx="7772400" cy="1872208"/>
          </a:xfrm>
        </p:spPr>
        <p:txBody>
          <a:bodyPr>
            <a:normAutofit fontScale="90000"/>
          </a:bodyPr>
          <a:lstStyle/>
          <a:p>
            <a:pPr>
              <a:lnSpc>
                <a:spcPts val="5500"/>
              </a:lnSpc>
            </a:pPr>
            <a:r>
              <a:rPr lang="hu-HU" b="1" dirty="0" smtClean="0">
                <a:solidFill>
                  <a:srgbClr val="C00000"/>
                </a:solidFill>
              </a:rPr>
              <a:t>AZ EMBERKERESKEDELEM ÉS AZ EGYHÁZ VÁLASZA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403648" y="3150837"/>
            <a:ext cx="6386685" cy="1962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hu-HU" sz="3600" dirty="0" smtClean="0">
                <a:solidFill>
                  <a:srgbClr val="C00000"/>
                </a:solidFill>
              </a:rPr>
              <a:t>A magyarországi szerzetesnők </a:t>
            </a:r>
          </a:p>
          <a:p>
            <a:pPr algn="ctr">
              <a:lnSpc>
                <a:spcPts val="5000"/>
              </a:lnSpc>
            </a:pPr>
            <a:r>
              <a:rPr lang="hu-HU" sz="3600" dirty="0" smtClean="0">
                <a:solidFill>
                  <a:srgbClr val="C00000"/>
                </a:solidFill>
              </a:rPr>
              <a:t>lehetséges </a:t>
            </a:r>
            <a:r>
              <a:rPr lang="hu-HU" sz="3600" dirty="0">
                <a:solidFill>
                  <a:srgbClr val="C00000"/>
                </a:solidFill>
              </a:rPr>
              <a:t>együttműködése </a:t>
            </a:r>
            <a:endParaRPr lang="hu-HU" sz="3600" dirty="0" smtClean="0">
              <a:solidFill>
                <a:srgbClr val="C00000"/>
              </a:solidFill>
            </a:endParaRPr>
          </a:p>
          <a:p>
            <a:pPr algn="ctr">
              <a:lnSpc>
                <a:spcPts val="5000"/>
              </a:lnSpc>
            </a:pPr>
            <a:r>
              <a:rPr lang="hu-HU" sz="3600" dirty="0" smtClean="0">
                <a:solidFill>
                  <a:srgbClr val="C00000"/>
                </a:solidFill>
              </a:rPr>
              <a:t>egymással </a:t>
            </a:r>
            <a:r>
              <a:rPr lang="hu-HU" sz="3600" dirty="0">
                <a:solidFill>
                  <a:srgbClr val="C00000"/>
                </a:solidFill>
              </a:rPr>
              <a:t>és világi segítőkkel</a:t>
            </a:r>
            <a:endParaRPr lang="hu-HU" sz="36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3" r="12581"/>
          <a:stretch/>
        </p:blipFill>
        <p:spPr>
          <a:xfrm>
            <a:off x="3851920" y="1798649"/>
            <a:ext cx="1368152" cy="1352188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107" y="1798649"/>
            <a:ext cx="6452225" cy="359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693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734744" cy="758952"/>
          </a:xfrm>
        </p:spPr>
        <p:txBody>
          <a:bodyPr>
            <a:normAutofit/>
          </a:bodyPr>
          <a:lstStyle/>
          <a:p>
            <a:pPr algn="r"/>
            <a:r>
              <a:rPr lang="hu-HU" sz="3000" b="1" dirty="0"/>
              <a:t>MODERN RABSZOLGASÁG</a:t>
            </a:r>
            <a:endParaRPr lang="hu-HU" sz="3000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2348880"/>
            <a:ext cx="8503920" cy="4156364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hu-HU" altLang="hu-HU" dirty="0"/>
              <a:t>Az emberkereskedelem elképzelhetetlen jólétet biztosít azoknak, akik ezt kezükben tartják.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hu-HU" altLang="hu-HU" dirty="0"/>
              <a:t>Bevételük évi</a:t>
            </a:r>
            <a:r>
              <a:rPr lang="en-US" altLang="hu-HU" dirty="0"/>
              <a:t> $34</a:t>
            </a:r>
            <a:r>
              <a:rPr lang="hu-HU" altLang="hu-HU" dirty="0"/>
              <a:t> </a:t>
            </a:r>
            <a:r>
              <a:rPr lang="en-US" altLang="hu-HU" dirty="0" err="1"/>
              <a:t>billi</a:t>
            </a:r>
            <a:r>
              <a:rPr lang="hu-HU" altLang="hu-HU" dirty="0"/>
              <a:t>ó</a:t>
            </a:r>
            <a:r>
              <a:rPr lang="en-US" altLang="hu-HU" dirty="0"/>
              <a:t> </a:t>
            </a:r>
            <a:r>
              <a:rPr lang="hu-HU" altLang="hu-HU" dirty="0"/>
              <a:t>dollár</a:t>
            </a:r>
            <a:r>
              <a:rPr lang="en-US" altLang="hu-HU" dirty="0"/>
              <a:t>. </a:t>
            </a:r>
            <a:endParaRPr lang="hu-HU" altLang="hu-HU" dirty="0" smtClean="0"/>
          </a:p>
          <a:p>
            <a:pPr marL="0" indent="0" algn="ctr">
              <a:spcBef>
                <a:spcPts val="0"/>
              </a:spcBef>
              <a:buNone/>
            </a:pPr>
            <a:endParaRPr lang="hu-HU" altLang="hu-HU" sz="1100" dirty="0"/>
          </a:p>
          <a:p>
            <a:pPr marL="0" indent="0" algn="ctr">
              <a:buNone/>
            </a:pPr>
            <a:r>
              <a:rPr lang="hu-HU" altLang="hu-HU" dirty="0"/>
              <a:t>Ez a harmadik legnagyobb „iparszerű bűnszervezet” a világban a drogkereskedelem és az illegális fegyverkereskedelem után.</a:t>
            </a:r>
            <a:r>
              <a:rPr lang="en-US" altLang="hu-HU" dirty="0"/>
              <a:t> </a:t>
            </a:r>
            <a:endParaRPr lang="hu-HU" altLang="hu-HU" dirty="0" smtClean="0"/>
          </a:p>
          <a:p>
            <a:pPr marL="0" indent="0" algn="ctr">
              <a:buNone/>
            </a:pPr>
            <a:endParaRPr lang="hu-HU" altLang="hu-HU" sz="1100" dirty="0"/>
          </a:p>
          <a:p>
            <a:pPr marL="0" indent="0" algn="ctr">
              <a:spcBef>
                <a:spcPts val="0"/>
              </a:spcBef>
              <a:buNone/>
            </a:pPr>
            <a:r>
              <a:rPr lang="hu-HU" altLang="hu-HU" dirty="0"/>
              <a:t>Mivel a rendőrség egyre hatásosabban lép fel a drogkereskedőkkel szemben,</a:t>
            </a:r>
            <a:r>
              <a:rPr lang="en-US" altLang="hu-HU" dirty="0"/>
              <a:t> </a:t>
            </a:r>
            <a:endParaRPr lang="hu-HU" altLang="hu-HU" dirty="0"/>
          </a:p>
          <a:p>
            <a:pPr marL="0" indent="0" algn="ctr">
              <a:spcBef>
                <a:spcPts val="0"/>
              </a:spcBef>
              <a:buNone/>
            </a:pPr>
            <a:r>
              <a:rPr lang="hu-HU" altLang="hu-HU" dirty="0"/>
              <a:t>sok bűnöző az emberkereskedelemre vált</a:t>
            </a:r>
            <a:r>
              <a:rPr lang="hu-HU" altLang="hu-HU" dirty="0" smtClean="0"/>
              <a:t>.</a:t>
            </a:r>
            <a:endParaRPr lang="it-IT" alt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58"/>
          <a:stretch/>
        </p:blipFill>
        <p:spPr>
          <a:xfrm>
            <a:off x="0" y="116632"/>
            <a:ext cx="3492005" cy="200989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908720"/>
            <a:ext cx="2228803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06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120680" cy="758952"/>
          </a:xfrm>
        </p:spPr>
        <p:txBody>
          <a:bodyPr/>
          <a:lstStyle/>
          <a:p>
            <a:r>
              <a:rPr lang="hu-HU" b="1" dirty="0" smtClean="0"/>
              <a:t>Ferenc pápa felhívása: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4998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i="1" dirty="0"/>
              <a:t>„A világ minden részén tiszteletben kell tartani az emberek sérthetetlen méltóságát, soha nem szabad férfiakat és nőket eszközként használni. Egyesíteni kell erőinket ennek az emberiség elleni bűnténynek a leküzdésében, az áldozatok kiszabadításában. Meg kell állítani </a:t>
            </a:r>
            <a:r>
              <a:rPr lang="hu-HU" i="1" dirty="0" smtClean="0"/>
              <a:t>ezt </a:t>
            </a:r>
            <a:r>
              <a:rPr lang="hu-HU" i="1" dirty="0"/>
              <a:t>az egyre agresszívabb bűntettet, amely nem pusztán az egyes személyeket, hanem a társadalom alapvető értékeit, a nemzetközi biztonságot és az igazságosságot is fenyegeti, csakúgy, mint a gazdasági életet, a családot és magát a társadalmi együttélést is.” </a:t>
            </a:r>
            <a:endParaRPr lang="hu-HU" dirty="0"/>
          </a:p>
          <a:p>
            <a:pPr marL="0" indent="0" algn="r">
              <a:buNone/>
            </a:pPr>
            <a:endParaRPr lang="hu-HU" sz="900" i="1" dirty="0" smtClean="0"/>
          </a:p>
          <a:p>
            <a:pPr marL="0" indent="0" algn="r">
              <a:buNone/>
            </a:pPr>
            <a:r>
              <a:rPr lang="hu-HU" sz="1900" i="1" dirty="0" smtClean="0"/>
              <a:t>2013</a:t>
            </a:r>
            <a:r>
              <a:rPr lang="hu-HU" sz="1900" i="1" dirty="0"/>
              <a:t>. december 12., az új szentszéki nagykövetek </a:t>
            </a:r>
            <a:r>
              <a:rPr lang="hu-HU" sz="1900" i="1" dirty="0" smtClean="0"/>
              <a:t>látogatásán</a:t>
            </a:r>
            <a:endParaRPr lang="hu-HU" sz="19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136441" cy="141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7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792088"/>
          </a:xfrm>
        </p:spPr>
        <p:txBody>
          <a:bodyPr/>
          <a:lstStyle/>
          <a:p>
            <a:r>
              <a:rPr lang="hu-HU" b="1" dirty="0" smtClean="0"/>
              <a:t>Február 8.</a:t>
            </a:r>
            <a:endParaRPr lang="hu-HU" b="1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1"/>
          </p:nvPr>
        </p:nvSpPr>
        <p:spPr>
          <a:xfrm>
            <a:off x="261759" y="1628800"/>
            <a:ext cx="5992321" cy="399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hu-HU" dirty="0"/>
              <a:t>A téma </a:t>
            </a:r>
            <a:r>
              <a:rPr lang="hu-HU" dirty="0" smtClean="0"/>
              <a:t>fontosságát jelzi, hogy </a:t>
            </a:r>
            <a:r>
              <a:rPr lang="hu-HU" dirty="0">
                <a:solidFill>
                  <a:srgbClr val="C00000"/>
                </a:solidFill>
              </a:rPr>
              <a:t>Ferenc </a:t>
            </a:r>
            <a:r>
              <a:rPr lang="hu-HU" dirty="0" smtClean="0">
                <a:solidFill>
                  <a:srgbClr val="C00000"/>
                </a:solidFill>
              </a:rPr>
              <a:t>pápa 2015-től február 8-át</a:t>
            </a:r>
            <a:r>
              <a:rPr lang="hu-HU" dirty="0" smtClean="0"/>
              <a:t>, Szent </a:t>
            </a:r>
            <a:r>
              <a:rPr lang="hu-HU" dirty="0" err="1" smtClean="0"/>
              <a:t>Bakhita</a:t>
            </a:r>
            <a:r>
              <a:rPr lang="hu-HU" dirty="0" smtClean="0"/>
              <a:t> Jozefina, XX. századi rabszolganő emléknapját 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C00000"/>
                </a:solidFill>
              </a:rPr>
              <a:t>az </a:t>
            </a:r>
            <a:r>
              <a:rPr lang="hu-HU" dirty="0">
                <a:solidFill>
                  <a:srgbClr val="C00000"/>
                </a:solidFill>
              </a:rPr>
              <a:t>emberkereskedelem elleni küzdelem </a:t>
            </a:r>
            <a:r>
              <a:rPr lang="hu-HU" dirty="0" smtClean="0">
                <a:solidFill>
                  <a:srgbClr val="C00000"/>
                </a:solidFill>
              </a:rPr>
              <a:t>világ- és imanapjává </a:t>
            </a:r>
            <a:r>
              <a:rPr lang="hu-HU" dirty="0">
                <a:solidFill>
                  <a:srgbClr val="C00000"/>
                </a:solidFill>
              </a:rPr>
              <a:t>nyilvánította</a:t>
            </a:r>
            <a:r>
              <a:rPr lang="hu-HU" dirty="0"/>
              <a:t>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Közös </a:t>
            </a:r>
            <a:r>
              <a:rPr lang="hu-HU" dirty="0"/>
              <a:t>összefogásra és imádságra hívja az egész világot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080" y="1383994"/>
            <a:ext cx="2411810" cy="3923877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5364088" y="5307871"/>
            <a:ext cx="3715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Született: Szudánban</a:t>
            </a:r>
            <a:r>
              <a:rPr lang="hu-HU" sz="2400" dirty="0" smtClean="0"/>
              <a:t> 1869</a:t>
            </a:r>
          </a:p>
          <a:p>
            <a:r>
              <a:rPr lang="hu-HU" sz="2000" dirty="0" smtClean="0"/>
              <a:t>Meghalt: Olaszországban</a:t>
            </a:r>
            <a:r>
              <a:rPr lang="hu-HU" sz="2400" dirty="0" smtClean="0"/>
              <a:t> 1947</a:t>
            </a:r>
          </a:p>
          <a:p>
            <a:r>
              <a:rPr lang="hu-HU" sz="2000" dirty="0" smtClean="0"/>
              <a:t>Szentté avatása:</a:t>
            </a:r>
            <a:r>
              <a:rPr lang="hu-HU" sz="2400" dirty="0" smtClean="0"/>
              <a:t> 2000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361955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77"/>
          <a:stretch/>
        </p:blipFill>
        <p:spPr>
          <a:xfrm>
            <a:off x="7740353" y="0"/>
            <a:ext cx="1403648" cy="3810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34400" cy="758952"/>
          </a:xfrm>
        </p:spPr>
        <p:txBody>
          <a:bodyPr/>
          <a:lstStyle/>
          <a:p>
            <a:r>
              <a:rPr lang="hu-HU" b="1" dirty="0" smtClean="0"/>
              <a:t>SÁRA TEAM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179512" y="1772816"/>
            <a:ext cx="8856984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>
                <a:solidFill>
                  <a:srgbClr val="C00000"/>
                </a:solidFill>
              </a:rPr>
              <a:t>Egy</a:t>
            </a:r>
            <a:r>
              <a:rPr lang="hu-HU" dirty="0"/>
              <a:t> </a:t>
            </a:r>
            <a:r>
              <a:rPr lang="hu-HU" b="1" dirty="0">
                <a:solidFill>
                  <a:srgbClr val="C00000"/>
                </a:solidFill>
              </a:rPr>
              <a:t>reflexiós </a:t>
            </a:r>
            <a:r>
              <a:rPr lang="hu-HU" b="1" dirty="0" smtClean="0">
                <a:solidFill>
                  <a:srgbClr val="C00000"/>
                </a:solidFill>
              </a:rPr>
              <a:t>csoport</a:t>
            </a:r>
          </a:p>
          <a:p>
            <a:pPr marL="0" indent="0" algn="ctr">
              <a:buNone/>
            </a:pPr>
            <a:r>
              <a:rPr lang="hu-HU" sz="12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Olyan </a:t>
            </a:r>
            <a:r>
              <a:rPr lang="hu-HU" dirty="0"/>
              <a:t>nővérek hívták életre, akiket érzékenyen </a:t>
            </a: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érint </a:t>
            </a:r>
            <a:r>
              <a:rPr lang="hu-HU" dirty="0"/>
              <a:t>az emberkereskedelem témája, és szeretnék </a:t>
            </a:r>
            <a:endParaRPr lang="hu-H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felhívni </a:t>
            </a:r>
            <a:r>
              <a:rPr lang="hu-HU" dirty="0"/>
              <a:t>erre mások figyelmét is.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Jelenleg </a:t>
            </a:r>
            <a:r>
              <a:rPr lang="hu-HU" dirty="0"/>
              <a:t>öt nővér, öt külön </a:t>
            </a:r>
            <a:r>
              <a:rPr lang="hu-HU" dirty="0" smtClean="0"/>
              <a:t>kongregációból </a:t>
            </a:r>
            <a:r>
              <a:rPr lang="hu-HU" sz="2400" dirty="0" smtClean="0">
                <a:solidFill>
                  <a:srgbClr val="008E40"/>
                </a:solidFill>
              </a:rPr>
              <a:t>(</a:t>
            </a:r>
            <a:r>
              <a:rPr lang="hu-HU" sz="2400" dirty="0" err="1" smtClean="0">
                <a:solidFill>
                  <a:srgbClr val="008E40"/>
                </a:solidFill>
              </a:rPr>
              <a:t>Congregatio</a:t>
            </a:r>
            <a:r>
              <a:rPr lang="hu-HU" sz="2400" dirty="0" smtClean="0">
                <a:solidFill>
                  <a:srgbClr val="008E40"/>
                </a:solidFill>
              </a:rPr>
              <a:t> </a:t>
            </a:r>
            <a:r>
              <a:rPr lang="hu-HU" sz="2400" dirty="0" err="1" smtClean="0">
                <a:solidFill>
                  <a:srgbClr val="008E40"/>
                </a:solidFill>
              </a:rPr>
              <a:t>Jesu</a:t>
            </a:r>
            <a:r>
              <a:rPr lang="hu-HU" sz="2400" dirty="0" smtClean="0">
                <a:solidFill>
                  <a:srgbClr val="008E40"/>
                </a:solidFill>
              </a:rPr>
              <a:t>, Szalvátor Nővérek, Jézus </a:t>
            </a:r>
            <a:r>
              <a:rPr lang="hu-HU" sz="2400" dirty="0">
                <a:solidFill>
                  <a:srgbClr val="008E40"/>
                </a:solidFill>
              </a:rPr>
              <a:t>Kistestvérei, </a:t>
            </a:r>
            <a:r>
              <a:rPr lang="hu-HU" sz="2400" dirty="0" smtClean="0">
                <a:solidFill>
                  <a:srgbClr val="008E40"/>
                </a:solidFill>
              </a:rPr>
              <a:t>Jó Pásztor Nővérek. Keresztes Nővérek)</a:t>
            </a:r>
            <a:r>
              <a:rPr lang="hu-HU" dirty="0" smtClean="0"/>
              <a:t>, </a:t>
            </a:r>
          </a:p>
          <a:p>
            <a:pPr marL="0" indent="0">
              <a:buNone/>
            </a:pPr>
            <a:r>
              <a:rPr lang="hu-HU" dirty="0" smtClean="0"/>
              <a:t>valamint</a:t>
            </a:r>
            <a:r>
              <a:rPr lang="hu-HU" sz="2800" dirty="0" smtClean="0"/>
              <a:t> </a:t>
            </a:r>
            <a:r>
              <a:rPr lang="hu-HU" sz="2400" dirty="0">
                <a:solidFill>
                  <a:srgbClr val="008E40"/>
                </a:solidFill>
              </a:rPr>
              <a:t>két </a:t>
            </a:r>
            <a:r>
              <a:rPr lang="hu-HU" sz="2400" dirty="0" smtClean="0">
                <a:solidFill>
                  <a:srgbClr val="008E40"/>
                </a:solidFill>
              </a:rPr>
              <a:t>világi munkatárs</a:t>
            </a:r>
            <a:r>
              <a:rPr lang="hu-HU" dirty="0" smtClean="0"/>
              <a:t>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működik </a:t>
            </a:r>
            <a:r>
              <a:rPr lang="hu-HU" dirty="0"/>
              <a:t>együtt, </a:t>
            </a:r>
            <a:r>
              <a:rPr lang="hu-HU" dirty="0" smtClean="0"/>
              <a:t>bekapcsolódva </a:t>
            </a:r>
            <a:r>
              <a:rPr lang="hu-HU" dirty="0"/>
              <a:t>nemzetközi </a:t>
            </a:r>
            <a:r>
              <a:rPr lang="hu-HU" dirty="0" smtClean="0"/>
              <a:t>szervezetek munkájába </a:t>
            </a:r>
            <a:r>
              <a:rPr lang="hu-HU" dirty="0"/>
              <a:t>is </a:t>
            </a:r>
            <a:r>
              <a:rPr lang="hu-HU" sz="2000" dirty="0" smtClean="0">
                <a:solidFill>
                  <a:srgbClr val="008E40"/>
                </a:solidFill>
              </a:rPr>
              <a:t>(RENATE, SOLWODI)</a:t>
            </a:r>
            <a:r>
              <a:rPr lang="hu-H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63256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20080"/>
          </a:xfrm>
        </p:spPr>
        <p:txBody>
          <a:bodyPr/>
          <a:lstStyle/>
          <a:p>
            <a:r>
              <a:rPr lang="hu-HU" b="1" dirty="0" smtClean="0"/>
              <a:t>CÉL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89654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008E40"/>
                </a:solidFill>
              </a:rPr>
              <a:t>A team tagjainak távolabbi célja, megtalálni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008E40"/>
                </a:solidFill>
              </a:rPr>
              <a:t>azokat a módokat, amelyek valódi segítséget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>
                <a:solidFill>
                  <a:srgbClr val="008E40"/>
                </a:solidFill>
              </a:rPr>
              <a:t>nyújthatnak a bajba jutottaknak.</a:t>
            </a:r>
          </a:p>
          <a:p>
            <a:pPr marL="0" indent="0">
              <a:buNone/>
            </a:pPr>
            <a:endParaRPr lang="hu-HU" sz="1050" dirty="0" smtClean="0">
              <a:solidFill>
                <a:srgbClr val="008E40"/>
              </a:solidFill>
            </a:endParaRPr>
          </a:p>
          <a:p>
            <a:pPr marL="0" indent="0">
              <a:buNone/>
            </a:pPr>
            <a:r>
              <a:rPr lang="hu-HU" dirty="0">
                <a:solidFill>
                  <a:srgbClr val="008E40"/>
                </a:solidFill>
              </a:rPr>
              <a:t>A team </a:t>
            </a:r>
            <a:r>
              <a:rPr lang="hu-HU" dirty="0" smtClean="0">
                <a:solidFill>
                  <a:srgbClr val="008E40"/>
                </a:solidFill>
              </a:rPr>
              <a:t>tagjai </a:t>
            </a:r>
            <a:r>
              <a:rPr lang="hu-HU" dirty="0">
                <a:solidFill>
                  <a:srgbClr val="008E40"/>
                </a:solidFill>
              </a:rPr>
              <a:t>bíznak abban, hogy a jövőben létrejöhet egy hosszú távú együttműködés a kongregációk és világiak között a közös cél megvalósítása érdekében. </a:t>
            </a:r>
            <a:endParaRPr lang="hu-HU" dirty="0" smtClean="0">
              <a:solidFill>
                <a:srgbClr val="008E40"/>
              </a:solidFill>
            </a:endParaRPr>
          </a:p>
          <a:p>
            <a:pPr marL="0" indent="0">
              <a:buNone/>
            </a:pPr>
            <a:endParaRPr lang="hu-HU" sz="1100" dirty="0"/>
          </a:p>
          <a:p>
            <a:pPr marL="0" indent="0" algn="ctr">
              <a:buNone/>
            </a:pPr>
            <a:r>
              <a:rPr lang="hu-HU" b="1" dirty="0" smtClean="0">
                <a:solidFill>
                  <a:srgbClr val="C00000"/>
                </a:solidFill>
              </a:rPr>
              <a:t>KÉRJÜK MINDENKI IMÁDSÁGOS TÁMOGATÁSÁT AZÉRT,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C00000"/>
                </a:solidFill>
              </a:rPr>
              <a:t>HOGY SEGÍTSÉGET NYÚJTHASSUNK </a:t>
            </a:r>
          </a:p>
          <a:p>
            <a:pPr marL="0" indent="0" algn="ctr">
              <a:buNone/>
            </a:pPr>
            <a:r>
              <a:rPr lang="hu-HU" b="1" dirty="0" smtClean="0">
                <a:solidFill>
                  <a:srgbClr val="C00000"/>
                </a:solidFill>
              </a:rPr>
              <a:t>A MODERN RABSZOLGASÁG ÁLDOZATAINAK!</a:t>
            </a: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874" y="620688"/>
            <a:ext cx="1792188" cy="179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TERVEINK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964488" cy="4788024"/>
          </a:xfrm>
          <a:ln>
            <a:solidFill>
              <a:srgbClr val="008E4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1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olidFill>
                  <a:srgbClr val="C00000"/>
                </a:solidFill>
              </a:rPr>
              <a:t>PREVENCIÓ:</a:t>
            </a:r>
          </a:p>
          <a:p>
            <a:pPr marL="0" indent="0">
              <a:buNone/>
            </a:pPr>
            <a:endParaRPr lang="hu-HU" sz="1000" dirty="0" smtClean="0"/>
          </a:p>
          <a:p>
            <a:r>
              <a:rPr lang="hu-HU" dirty="0" smtClean="0">
                <a:solidFill>
                  <a:srgbClr val="008E40"/>
                </a:solidFill>
              </a:rPr>
              <a:t>ISKOLAI TÁJÉKOZTATÓ ANYAGOK TERJESZTÉSE</a:t>
            </a:r>
          </a:p>
          <a:p>
            <a:r>
              <a:rPr lang="hu-HU" dirty="0" smtClean="0">
                <a:solidFill>
                  <a:srgbClr val="008E40"/>
                </a:solidFill>
              </a:rPr>
              <a:t>LEENDŐ KÜLFÖLDI </a:t>
            </a:r>
            <a:r>
              <a:rPr lang="hu-HU" dirty="0" smtClean="0">
                <a:solidFill>
                  <a:srgbClr val="008E40"/>
                </a:solidFill>
              </a:rPr>
              <a:t>MUNKAVÁLLALÓK SEGÍTÉSE INFORMÁCIÓKKAL, ESETLEG NYELVTANÍTÁSSAL</a:t>
            </a:r>
          </a:p>
          <a:p>
            <a:pPr marL="0" indent="0">
              <a:buNone/>
            </a:pPr>
            <a:endParaRPr lang="hu-HU" sz="1200" dirty="0" smtClean="0"/>
          </a:p>
          <a:p>
            <a:pPr marL="0" indent="0">
              <a:buNone/>
            </a:pPr>
            <a:r>
              <a:rPr lang="hu-HU" b="1" dirty="0" smtClean="0">
                <a:solidFill>
                  <a:srgbClr val="C00000"/>
                </a:solidFill>
              </a:rPr>
              <a:t>SEGÍTSÉGNYÚJTÁS BAJBA JUTOTTAKNAK:</a:t>
            </a:r>
          </a:p>
          <a:p>
            <a:pPr marL="0" indent="0">
              <a:buNone/>
            </a:pPr>
            <a:endParaRPr lang="hu-HU" sz="1000" dirty="0"/>
          </a:p>
          <a:p>
            <a:r>
              <a:rPr lang="hu-HU" dirty="0" smtClean="0">
                <a:solidFill>
                  <a:srgbClr val="008E40"/>
                </a:solidFill>
              </a:rPr>
              <a:t>VÉDETT HÁZ LÉTESÍTÉSE BÁNTALMAZOTT ÉS / VAGY PROSTITÚCIÓBÓL SZABADULNI KÍVÁNÓ NŐKNEK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9410">
            <a:off x="323527" y="193624"/>
            <a:ext cx="1944216" cy="135930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96" r="7604"/>
          <a:stretch/>
        </p:blipFill>
        <p:spPr>
          <a:xfrm rot="518526">
            <a:off x="6028696" y="665903"/>
            <a:ext cx="2622712" cy="137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594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34400" cy="758952"/>
          </a:xfrm>
        </p:spPr>
        <p:txBody>
          <a:bodyPr/>
          <a:lstStyle/>
          <a:p>
            <a:r>
              <a:rPr lang="hu-HU" b="1" dirty="0" smtClean="0"/>
              <a:t>!!! TÉNYEK, SZÁMOK !!!</a:t>
            </a:r>
            <a:endParaRPr lang="hu-HU" b="1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08920"/>
            <a:ext cx="5668828" cy="3108708"/>
          </a:xfrm>
        </p:spPr>
      </p:pic>
      <p:sp>
        <p:nvSpPr>
          <p:cNvPr id="5" name="Szövegdoboz 4"/>
          <p:cNvSpPr txBox="1"/>
          <p:nvPr/>
        </p:nvSpPr>
        <p:spPr>
          <a:xfrm>
            <a:off x="107504" y="1556792"/>
            <a:ext cx="8908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b="1" dirty="0">
                <a:solidFill>
                  <a:srgbClr val="FF0000"/>
                </a:solidFill>
              </a:rPr>
              <a:t>Világszerte és Amerikában </a:t>
            </a:r>
            <a:r>
              <a:rPr lang="hu-HU" sz="2200" b="1" dirty="0" smtClean="0">
                <a:solidFill>
                  <a:srgbClr val="FF0000"/>
                </a:solidFill>
              </a:rPr>
              <a:t>évente ezrével bocsátanak áruba </a:t>
            </a:r>
          </a:p>
          <a:p>
            <a:pPr algn="ctr"/>
            <a:r>
              <a:rPr lang="hu-HU" sz="2200" b="1" dirty="0" smtClean="0">
                <a:solidFill>
                  <a:srgbClr val="FF0000"/>
                </a:solidFill>
              </a:rPr>
              <a:t>nőket, kislányokat, férfiakat és kisfiúkat.</a:t>
            </a:r>
            <a:endParaRPr lang="hu-HU" sz="2200" b="1" dirty="0">
              <a:solidFill>
                <a:srgbClr val="FF0000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00" y="2470016"/>
            <a:ext cx="8398816" cy="3511574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020" y="2489187"/>
            <a:ext cx="2543175" cy="38100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00" y="1547875"/>
            <a:ext cx="8761016" cy="4809433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" r="2188"/>
          <a:stretch/>
        </p:blipFill>
        <p:spPr>
          <a:xfrm>
            <a:off x="5777932" y="2470016"/>
            <a:ext cx="3196409" cy="3657239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00116">
            <a:off x="303976" y="2653482"/>
            <a:ext cx="2936972" cy="292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77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3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4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/>
          <a:lstStyle/>
          <a:p>
            <a:r>
              <a:rPr lang="hu-HU" b="1" dirty="0" smtClean="0"/>
              <a:t>Mit mondanak nekünk a tények?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827584" y="1527048"/>
            <a:ext cx="7488832" cy="4854280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pPr algn="ctr"/>
            <a:r>
              <a:rPr lang="hu-HU" dirty="0" smtClean="0"/>
              <a:t>Mit mond nekünk ez a tragikus valóság?</a:t>
            </a:r>
          </a:p>
          <a:p>
            <a:endParaRPr lang="hu-HU" sz="1100" dirty="0" smtClean="0"/>
          </a:p>
          <a:p>
            <a:pPr algn="ctr"/>
            <a:r>
              <a:rPr lang="hu-HU" dirty="0" smtClean="0"/>
              <a:t>Üzennek-e valamit a tények és számok nekünk, szerzetesnőknek Magyarországon?</a:t>
            </a:r>
          </a:p>
          <a:p>
            <a:endParaRPr lang="hu-HU" sz="1100" dirty="0" smtClean="0"/>
          </a:p>
          <a:p>
            <a:pPr algn="ctr"/>
            <a:r>
              <a:rPr lang="hu-HU" dirty="0" smtClean="0"/>
              <a:t>Mit érzünk?</a:t>
            </a:r>
          </a:p>
          <a:p>
            <a:endParaRPr lang="hu-HU" sz="1100" dirty="0" smtClean="0"/>
          </a:p>
          <a:p>
            <a:pPr algn="ctr"/>
            <a:r>
              <a:rPr lang="hu-HU" dirty="0" smtClean="0"/>
              <a:t>Mitől félünk?</a:t>
            </a:r>
          </a:p>
          <a:p>
            <a:pPr marL="0" indent="0" algn="ctr">
              <a:buNone/>
            </a:pPr>
            <a:endParaRPr lang="hu-HU" sz="1400" dirty="0" smtClean="0"/>
          </a:p>
          <a:p>
            <a:pPr marL="0" indent="0" algn="ctr">
              <a:buNone/>
            </a:pPr>
            <a:r>
              <a:rPr lang="hu-HU" b="1" dirty="0" smtClean="0">
                <a:solidFill>
                  <a:srgbClr val="C00000"/>
                </a:solidFill>
              </a:rPr>
              <a:t>????????????????????????????????????????</a:t>
            </a:r>
            <a:endParaRPr lang="hu-HU" b="1" dirty="0">
              <a:solidFill>
                <a:srgbClr val="C00000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" r="5313"/>
          <a:stretch/>
        </p:blipFill>
        <p:spPr>
          <a:xfrm>
            <a:off x="-688717" y="0"/>
            <a:ext cx="109755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8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1822</TotalTime>
  <Words>440</Words>
  <Application>Microsoft Office PowerPoint</Application>
  <PresentationFormat>Diavetítés a képernyőre (4:3 oldalarány)</PresentationFormat>
  <Paragraphs>69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Civic</vt:lpstr>
      <vt:lpstr>AZ EMBERKERESKEDELEM ÉS AZ EGYHÁZ VÁLASZA</vt:lpstr>
      <vt:lpstr>MODERN RABSZOLGASÁG</vt:lpstr>
      <vt:lpstr>Ferenc pápa felhívása:</vt:lpstr>
      <vt:lpstr>Február 8.</vt:lpstr>
      <vt:lpstr>SÁRA TEAM</vt:lpstr>
      <vt:lpstr>CÉL</vt:lpstr>
      <vt:lpstr>TERVEINK</vt:lpstr>
      <vt:lpstr>!!! TÉNYEK, SZÁMOK !!!</vt:lpstr>
      <vt:lpstr>Mit mondanak nekünk a tények?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Englische Provinz</dc:title>
  <dc:creator>Frances</dc:creator>
  <cp:lastModifiedBy>Judit</cp:lastModifiedBy>
  <cp:revision>128</cp:revision>
  <cp:lastPrinted>2013-04-04T06:55:56Z</cp:lastPrinted>
  <dcterms:created xsi:type="dcterms:W3CDTF">2013-01-02T17:43:55Z</dcterms:created>
  <dcterms:modified xsi:type="dcterms:W3CDTF">2015-04-30T13:13:28Z</dcterms:modified>
</cp:coreProperties>
</file>