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1"/>
  </p:handoutMasterIdLst>
  <p:sldIdLst>
    <p:sldId id="256" r:id="rId2"/>
    <p:sldId id="290" r:id="rId3"/>
    <p:sldId id="291" r:id="rId4"/>
    <p:sldId id="292" r:id="rId5"/>
    <p:sldId id="285" r:id="rId6"/>
    <p:sldId id="258" r:id="rId7"/>
    <p:sldId id="295" r:id="rId8"/>
    <p:sldId id="287" r:id="rId9"/>
    <p:sldId id="294" r:id="rId10"/>
  </p:sldIdLst>
  <p:sldSz cx="9144000" cy="6858000" type="screen4x3"/>
  <p:notesSz cx="9872663" cy="67976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E40"/>
    <a:srgbClr val="B2B2B2"/>
    <a:srgbClr val="000000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66"/>
      </p:cViewPr>
      <p:guideLst>
        <p:guide orient="horz" pos="3974"/>
        <p:guide pos="113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8154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5592224" y="0"/>
            <a:ext cx="4278154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918F93-5B2A-44F1-BD89-056F0FC7DF9B}" type="datetimeFigureOut">
              <a:rPr lang="hu-HU" smtClean="0"/>
              <a:t>2015.04.30.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6456612"/>
            <a:ext cx="4278154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5592224" y="6456612"/>
            <a:ext cx="4278154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0C0BC5-EB72-41BC-8407-30C6776A394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640120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7C668-27EF-41A2-BFC2-654E8E6400D0}" type="datetimeFigureOut">
              <a:rPr lang="en-GB" smtClean="0"/>
              <a:t>30/04/2015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C27412D-4701-4507-95AE-9354ACEDC502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7C668-27EF-41A2-BFC2-654E8E6400D0}" type="datetimeFigureOut">
              <a:rPr lang="en-GB" smtClean="0"/>
              <a:t>30/04/2015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7412D-4701-4507-95AE-9354ACEDC502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DC27412D-4701-4507-95AE-9354ACEDC502}" type="slidenum">
              <a:rPr lang="en-GB" smtClean="0"/>
              <a:t>‹#›</a:t>
            </a:fld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7C668-27EF-41A2-BFC2-654E8E6400D0}" type="datetimeFigureOut">
              <a:rPr lang="en-GB" smtClean="0"/>
              <a:t>30/04/2015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7C668-27EF-41A2-BFC2-654E8E6400D0}" type="datetimeFigureOut">
              <a:rPr lang="en-GB" smtClean="0"/>
              <a:t>30/04/2015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DC27412D-4701-4507-95AE-9354ACEDC502}" type="slidenum">
              <a:rPr lang="en-GB" smtClean="0"/>
              <a:t>‹#›</a:t>
            </a:fld>
            <a:endParaRPr lang="en-GB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7C668-27EF-41A2-BFC2-654E8E6400D0}" type="datetimeFigureOut">
              <a:rPr lang="en-GB" smtClean="0"/>
              <a:t>30/04/2015</a:t>
            </a:fld>
            <a:endParaRPr lang="en-GB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C27412D-4701-4507-95AE-9354ACEDC502}" type="slidenum">
              <a:rPr lang="en-GB" smtClean="0"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7077C668-27EF-41A2-BFC2-654E8E6400D0}" type="datetimeFigureOut">
              <a:rPr lang="en-GB" smtClean="0"/>
              <a:t>30/04/2015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7412D-4701-4507-95AE-9354ACEDC502}" type="slidenum">
              <a:rPr lang="en-GB" smtClean="0"/>
              <a:t>‹#›</a:t>
            </a:fld>
            <a:endParaRPr lang="en-GB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7C668-27EF-41A2-BFC2-654E8E6400D0}" type="datetimeFigureOut">
              <a:rPr lang="en-GB" smtClean="0"/>
              <a:t>30/04/2015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GB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DC27412D-4701-4507-95AE-9354ACEDC502}" type="slidenum">
              <a:rPr lang="en-GB" smtClean="0"/>
              <a:t>‹#›</a:t>
            </a:fld>
            <a:endParaRPr lang="en-GB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7C668-27EF-41A2-BFC2-654E8E6400D0}" type="datetimeFigureOut">
              <a:rPr lang="en-GB" smtClean="0"/>
              <a:t>30/04/2015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DC27412D-4701-4507-95AE-9354ACEDC50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7C668-27EF-41A2-BFC2-654E8E6400D0}" type="datetimeFigureOut">
              <a:rPr lang="en-GB" smtClean="0"/>
              <a:t>30/04/2015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C27412D-4701-4507-95AE-9354ACEDC50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C27412D-4701-4507-95AE-9354ACEDC502}" type="slidenum">
              <a:rPr lang="en-GB" smtClean="0"/>
              <a:t>‹#›</a:t>
            </a:fld>
            <a:endParaRPr lang="en-GB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7C668-27EF-41A2-BFC2-654E8E6400D0}" type="datetimeFigureOut">
              <a:rPr lang="en-GB" smtClean="0"/>
              <a:t>30/04/2015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DC27412D-4701-4507-95AE-9354ACEDC502}" type="slidenum">
              <a:rPr lang="en-GB" smtClean="0"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7077C668-27EF-41A2-BFC2-654E8E6400D0}" type="datetimeFigureOut">
              <a:rPr lang="en-GB" smtClean="0"/>
              <a:t>30/04/2015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7077C668-27EF-41A2-BFC2-654E8E6400D0}" type="datetimeFigureOut">
              <a:rPr lang="en-GB" smtClean="0"/>
              <a:t>30/04/2015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C27412D-4701-4507-95AE-9354ACEDC502}" type="slidenum">
              <a:rPr lang="en-GB" smtClean="0"/>
              <a:t>‹#›</a:t>
            </a:fld>
            <a:endParaRPr lang="en-GB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wipe/>
  </p:transition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7" Type="http://schemas.openxmlformats.org/officeDocument/2006/relationships/image" Target="../media/image18.pn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jpg"/><Relationship Id="rId5" Type="http://schemas.openxmlformats.org/officeDocument/2006/relationships/image" Target="../media/image16.jpg"/><Relationship Id="rId4" Type="http://schemas.openxmlformats.org/officeDocument/2006/relationships/image" Target="../media/image15.jp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87695" y="5445224"/>
            <a:ext cx="6400800" cy="720080"/>
          </a:xfrm>
        </p:spPr>
        <p:txBody>
          <a:bodyPr>
            <a:normAutofit lnSpcReduction="10000"/>
          </a:bodyPr>
          <a:lstStyle/>
          <a:p>
            <a:r>
              <a:rPr lang="hu-HU" dirty="0"/>
              <a:t>magyar rendfőnöknők </a:t>
            </a:r>
            <a:r>
              <a:rPr lang="hu-HU" dirty="0" smtClean="0"/>
              <a:t>konferenciája</a:t>
            </a:r>
          </a:p>
          <a:p>
            <a:endParaRPr lang="hu-HU" sz="600" dirty="0" smtClean="0"/>
          </a:p>
          <a:p>
            <a:r>
              <a:rPr lang="hu-HU" dirty="0" smtClean="0"/>
              <a:t>2015. Április 15.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0790" y="-73559"/>
            <a:ext cx="7772400" cy="1872208"/>
          </a:xfrm>
        </p:spPr>
        <p:txBody>
          <a:bodyPr>
            <a:normAutofit fontScale="90000"/>
          </a:bodyPr>
          <a:lstStyle/>
          <a:p>
            <a:pPr>
              <a:lnSpc>
                <a:spcPts val="5500"/>
              </a:lnSpc>
            </a:pPr>
            <a:r>
              <a:rPr lang="hu-HU" b="1" dirty="0" smtClean="0">
                <a:solidFill>
                  <a:srgbClr val="C00000"/>
                </a:solidFill>
              </a:rPr>
              <a:t>AZ EMBERKERESKEDELEM ÉS AZ EGYHÁZ VÁLASZA</a:t>
            </a:r>
            <a:endParaRPr lang="en-GB" b="1" dirty="0">
              <a:solidFill>
                <a:srgbClr val="C00000"/>
              </a:solidFill>
            </a:endParaRPr>
          </a:p>
        </p:txBody>
      </p:sp>
      <p:sp>
        <p:nvSpPr>
          <p:cNvPr id="4" name="Szövegdoboz 3"/>
          <p:cNvSpPr txBox="1"/>
          <p:nvPr/>
        </p:nvSpPr>
        <p:spPr>
          <a:xfrm>
            <a:off x="1403648" y="3150837"/>
            <a:ext cx="6386685" cy="196258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5000"/>
              </a:lnSpc>
            </a:pPr>
            <a:r>
              <a:rPr lang="hu-HU" sz="3600" dirty="0" smtClean="0">
                <a:solidFill>
                  <a:srgbClr val="C00000"/>
                </a:solidFill>
              </a:rPr>
              <a:t>A magyarországi szerzetesnők </a:t>
            </a:r>
          </a:p>
          <a:p>
            <a:pPr algn="ctr">
              <a:lnSpc>
                <a:spcPts val="5000"/>
              </a:lnSpc>
            </a:pPr>
            <a:r>
              <a:rPr lang="hu-HU" sz="3600" dirty="0" smtClean="0">
                <a:solidFill>
                  <a:srgbClr val="C00000"/>
                </a:solidFill>
              </a:rPr>
              <a:t>lehetséges </a:t>
            </a:r>
            <a:r>
              <a:rPr lang="hu-HU" sz="3600" dirty="0">
                <a:solidFill>
                  <a:srgbClr val="C00000"/>
                </a:solidFill>
              </a:rPr>
              <a:t>együttműködése </a:t>
            </a:r>
            <a:endParaRPr lang="hu-HU" sz="3600" dirty="0" smtClean="0">
              <a:solidFill>
                <a:srgbClr val="C00000"/>
              </a:solidFill>
            </a:endParaRPr>
          </a:p>
          <a:p>
            <a:pPr algn="ctr">
              <a:lnSpc>
                <a:spcPts val="5000"/>
              </a:lnSpc>
            </a:pPr>
            <a:r>
              <a:rPr lang="hu-HU" sz="3600" dirty="0" smtClean="0">
                <a:solidFill>
                  <a:srgbClr val="C00000"/>
                </a:solidFill>
              </a:rPr>
              <a:t>egymással </a:t>
            </a:r>
            <a:r>
              <a:rPr lang="hu-HU" sz="3600" dirty="0">
                <a:solidFill>
                  <a:srgbClr val="C00000"/>
                </a:solidFill>
              </a:rPr>
              <a:t>és világi segítőkkel</a:t>
            </a:r>
            <a:endParaRPr lang="hu-HU" sz="3600" dirty="0"/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533" r="12581"/>
          <a:stretch/>
        </p:blipFill>
        <p:spPr>
          <a:xfrm>
            <a:off x="3851920" y="1798649"/>
            <a:ext cx="1368152" cy="1352188"/>
          </a:xfrm>
          <a:prstGeom prst="rect">
            <a:avLst/>
          </a:prstGeom>
        </p:spPr>
      </p:pic>
      <p:pic>
        <p:nvPicPr>
          <p:cNvPr id="6" name="Kép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8107" y="1798649"/>
            <a:ext cx="6452225" cy="35917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069308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6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734744" cy="758952"/>
          </a:xfrm>
        </p:spPr>
        <p:txBody>
          <a:bodyPr>
            <a:normAutofit/>
          </a:bodyPr>
          <a:lstStyle/>
          <a:p>
            <a:pPr algn="r"/>
            <a:r>
              <a:rPr lang="hu-HU" sz="3000" b="1" dirty="0"/>
              <a:t>MODERN RABSZOLGASÁG</a:t>
            </a:r>
            <a:endParaRPr lang="hu-HU" sz="3000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>
          <a:xfrm>
            <a:off x="323528" y="2348880"/>
            <a:ext cx="8503920" cy="4156364"/>
          </a:xfrm>
        </p:spPr>
        <p:txBody>
          <a:bodyPr>
            <a:normAutofit lnSpcReduction="10000"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hu-HU" altLang="hu-HU" dirty="0"/>
              <a:t>Az emberkereskedelem elképzelhetetlen jólétet biztosít azoknak, akik ezt kezükben tartják.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hu-HU" altLang="hu-HU" dirty="0"/>
              <a:t>Bevételük évi</a:t>
            </a:r>
            <a:r>
              <a:rPr lang="en-US" altLang="hu-HU" dirty="0"/>
              <a:t> $34</a:t>
            </a:r>
            <a:r>
              <a:rPr lang="hu-HU" altLang="hu-HU" dirty="0"/>
              <a:t> </a:t>
            </a:r>
            <a:r>
              <a:rPr lang="en-US" altLang="hu-HU" dirty="0" err="1"/>
              <a:t>billi</a:t>
            </a:r>
            <a:r>
              <a:rPr lang="hu-HU" altLang="hu-HU" dirty="0"/>
              <a:t>ó</a:t>
            </a:r>
            <a:r>
              <a:rPr lang="en-US" altLang="hu-HU" dirty="0"/>
              <a:t> </a:t>
            </a:r>
            <a:r>
              <a:rPr lang="hu-HU" altLang="hu-HU" dirty="0"/>
              <a:t>dollár</a:t>
            </a:r>
            <a:r>
              <a:rPr lang="en-US" altLang="hu-HU" dirty="0"/>
              <a:t>. </a:t>
            </a:r>
            <a:endParaRPr lang="hu-HU" altLang="hu-HU" dirty="0" smtClean="0"/>
          </a:p>
          <a:p>
            <a:pPr marL="0" indent="0" algn="ctr">
              <a:spcBef>
                <a:spcPts val="0"/>
              </a:spcBef>
              <a:buNone/>
            </a:pPr>
            <a:endParaRPr lang="hu-HU" altLang="hu-HU" sz="1100" dirty="0"/>
          </a:p>
          <a:p>
            <a:pPr marL="0" indent="0" algn="ctr">
              <a:buNone/>
            </a:pPr>
            <a:r>
              <a:rPr lang="hu-HU" altLang="hu-HU" dirty="0"/>
              <a:t>Ez a harmadik legnagyobb „iparszerű bűnszervezet” a világban a drogkereskedelem és az illegális fegyverkereskedelem után.</a:t>
            </a:r>
            <a:r>
              <a:rPr lang="en-US" altLang="hu-HU" dirty="0"/>
              <a:t> </a:t>
            </a:r>
            <a:endParaRPr lang="hu-HU" altLang="hu-HU" dirty="0" smtClean="0"/>
          </a:p>
          <a:p>
            <a:pPr marL="0" indent="0" algn="ctr">
              <a:buNone/>
            </a:pPr>
            <a:endParaRPr lang="hu-HU" altLang="hu-HU" sz="1100" dirty="0"/>
          </a:p>
          <a:p>
            <a:pPr marL="0" indent="0" algn="ctr">
              <a:spcBef>
                <a:spcPts val="0"/>
              </a:spcBef>
              <a:buNone/>
            </a:pPr>
            <a:r>
              <a:rPr lang="hu-HU" altLang="hu-HU" dirty="0"/>
              <a:t>Mivel a rendőrség egyre hatásosabban lép fel a drogkereskedőkkel szemben,</a:t>
            </a:r>
            <a:r>
              <a:rPr lang="en-US" altLang="hu-HU" dirty="0"/>
              <a:t> </a:t>
            </a:r>
            <a:endParaRPr lang="hu-HU" altLang="hu-HU" dirty="0"/>
          </a:p>
          <a:p>
            <a:pPr marL="0" indent="0" algn="ctr">
              <a:spcBef>
                <a:spcPts val="0"/>
              </a:spcBef>
              <a:buNone/>
            </a:pPr>
            <a:r>
              <a:rPr lang="hu-HU" altLang="hu-HU" dirty="0"/>
              <a:t>sok bűnöző az emberkereskedelemre vált</a:t>
            </a:r>
            <a:r>
              <a:rPr lang="hu-HU" altLang="hu-HU" dirty="0" smtClean="0"/>
              <a:t>.</a:t>
            </a:r>
            <a:endParaRPr lang="it-IT" altLang="hu-HU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258"/>
          <a:stretch/>
        </p:blipFill>
        <p:spPr>
          <a:xfrm>
            <a:off x="0" y="116632"/>
            <a:ext cx="3492005" cy="2009893"/>
          </a:xfrm>
          <a:prstGeom prst="rect">
            <a:avLst/>
          </a:prstGeom>
        </p:spPr>
      </p:pic>
      <p:pic>
        <p:nvPicPr>
          <p:cNvPr id="5" name="Kép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908720"/>
            <a:ext cx="2228803" cy="1512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460641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907704" y="116632"/>
            <a:ext cx="6120680" cy="758952"/>
          </a:xfrm>
        </p:spPr>
        <p:txBody>
          <a:bodyPr/>
          <a:lstStyle/>
          <a:p>
            <a:r>
              <a:rPr lang="hu-HU" b="1" dirty="0" smtClean="0"/>
              <a:t>Ferenc pápa felhívása:</a:t>
            </a:r>
            <a:endParaRPr lang="hu-HU" b="1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>
          <a:xfrm>
            <a:off x="179512" y="1527048"/>
            <a:ext cx="8856984" cy="49982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i="1" dirty="0"/>
              <a:t>„A világ minden részén tiszteletben kell tartani az emberek sérthetetlen méltóságát, soha nem szabad férfiakat és nőket eszközként használni. Egyesíteni kell erőinket ennek az emberiség elleni bűnténynek a leküzdésében, az áldozatok kiszabadításában. Meg kell állítani </a:t>
            </a:r>
            <a:r>
              <a:rPr lang="hu-HU" i="1" dirty="0" smtClean="0"/>
              <a:t>ezt </a:t>
            </a:r>
            <a:r>
              <a:rPr lang="hu-HU" i="1" dirty="0"/>
              <a:t>az egyre agresszívabb bűntettet, amely nem pusztán az egyes személyeket, hanem a társadalom alapvető értékeit, a nemzetközi biztonságot és az igazságosságot is fenyegeti, csakúgy, mint a gazdasági életet, a családot és magát a társadalmi együttélést is.” </a:t>
            </a:r>
            <a:endParaRPr lang="hu-HU" dirty="0"/>
          </a:p>
          <a:p>
            <a:pPr marL="0" indent="0" algn="r">
              <a:buNone/>
            </a:pPr>
            <a:endParaRPr lang="hu-HU" sz="900" i="1" dirty="0" smtClean="0"/>
          </a:p>
          <a:p>
            <a:pPr marL="0" indent="0" algn="r">
              <a:buNone/>
            </a:pPr>
            <a:r>
              <a:rPr lang="hu-HU" sz="1900" i="1" dirty="0" smtClean="0"/>
              <a:t>2013</a:t>
            </a:r>
            <a:r>
              <a:rPr lang="hu-HU" sz="1900" i="1" dirty="0"/>
              <a:t>. december 12., az új szentszéki nagykövetek </a:t>
            </a:r>
            <a:r>
              <a:rPr lang="hu-HU" sz="1900" i="1" dirty="0" smtClean="0"/>
              <a:t>látogatásán</a:t>
            </a:r>
            <a:endParaRPr lang="hu-HU" sz="1900" dirty="0"/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16632"/>
            <a:ext cx="2136441" cy="14170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8073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01752" y="116632"/>
            <a:ext cx="8534400" cy="792088"/>
          </a:xfrm>
        </p:spPr>
        <p:txBody>
          <a:bodyPr/>
          <a:lstStyle/>
          <a:p>
            <a:r>
              <a:rPr lang="hu-HU" b="1" dirty="0" smtClean="0"/>
              <a:t>Február 8.</a:t>
            </a:r>
            <a:endParaRPr lang="hu-HU" b="1" dirty="0"/>
          </a:p>
        </p:txBody>
      </p:sp>
      <p:sp>
        <p:nvSpPr>
          <p:cNvPr id="6" name="Tartalom helye 5"/>
          <p:cNvSpPr>
            <a:spLocks noGrp="1"/>
          </p:cNvSpPr>
          <p:nvPr>
            <p:ph sz="quarter" idx="1"/>
          </p:nvPr>
        </p:nvSpPr>
        <p:spPr>
          <a:xfrm>
            <a:off x="261759" y="1628800"/>
            <a:ext cx="5992321" cy="39980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hu-HU" dirty="0"/>
              <a:t>A téma </a:t>
            </a:r>
            <a:r>
              <a:rPr lang="hu-HU" dirty="0" smtClean="0"/>
              <a:t>fontosságát jelzi, hogy </a:t>
            </a:r>
            <a:r>
              <a:rPr lang="hu-HU" dirty="0">
                <a:solidFill>
                  <a:srgbClr val="C00000"/>
                </a:solidFill>
              </a:rPr>
              <a:t>Ferenc </a:t>
            </a:r>
            <a:r>
              <a:rPr lang="hu-HU" dirty="0" smtClean="0">
                <a:solidFill>
                  <a:srgbClr val="C00000"/>
                </a:solidFill>
              </a:rPr>
              <a:t>pápa 2015-től február 8-át</a:t>
            </a:r>
            <a:r>
              <a:rPr lang="hu-HU" dirty="0" smtClean="0"/>
              <a:t>, Szent </a:t>
            </a:r>
            <a:r>
              <a:rPr lang="hu-HU" dirty="0" err="1" smtClean="0"/>
              <a:t>Bakhita</a:t>
            </a:r>
            <a:r>
              <a:rPr lang="hu-HU" dirty="0" smtClean="0"/>
              <a:t> Jozefina, XX. századi rabszolganő emléknapját </a:t>
            </a:r>
          </a:p>
          <a:p>
            <a:pPr marL="0" indent="0">
              <a:buNone/>
            </a:pPr>
            <a:r>
              <a:rPr lang="hu-HU" dirty="0" smtClean="0">
                <a:solidFill>
                  <a:srgbClr val="C00000"/>
                </a:solidFill>
              </a:rPr>
              <a:t>az </a:t>
            </a:r>
            <a:r>
              <a:rPr lang="hu-HU" dirty="0">
                <a:solidFill>
                  <a:srgbClr val="C00000"/>
                </a:solidFill>
              </a:rPr>
              <a:t>emberkereskedelem elleni küzdelem </a:t>
            </a:r>
            <a:r>
              <a:rPr lang="hu-HU" dirty="0" smtClean="0">
                <a:solidFill>
                  <a:srgbClr val="C00000"/>
                </a:solidFill>
              </a:rPr>
              <a:t>világ- és imanapjává </a:t>
            </a:r>
            <a:r>
              <a:rPr lang="hu-HU" dirty="0">
                <a:solidFill>
                  <a:srgbClr val="C00000"/>
                </a:solidFill>
              </a:rPr>
              <a:t>nyilvánította</a:t>
            </a:r>
            <a:r>
              <a:rPr lang="hu-HU" dirty="0"/>
              <a:t>. </a:t>
            </a:r>
            <a:endParaRPr lang="hu-HU" dirty="0" smtClean="0"/>
          </a:p>
          <a:p>
            <a:pPr marL="0" indent="0">
              <a:buNone/>
            </a:pPr>
            <a:r>
              <a:rPr lang="hu-HU" dirty="0" smtClean="0"/>
              <a:t>Közös </a:t>
            </a:r>
            <a:r>
              <a:rPr lang="hu-HU" dirty="0"/>
              <a:t>összefogásra és imádságra hívja az egész világot</a:t>
            </a:r>
            <a:r>
              <a:rPr lang="hu-HU" dirty="0" smtClean="0"/>
              <a:t>.</a:t>
            </a:r>
            <a:endParaRPr lang="hu-HU" dirty="0"/>
          </a:p>
        </p:txBody>
      </p:sp>
      <p:pic>
        <p:nvPicPr>
          <p:cNvPr id="7" name="Kép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4080" y="1383994"/>
            <a:ext cx="2411810" cy="3923877"/>
          </a:xfrm>
          <a:prstGeom prst="rect">
            <a:avLst/>
          </a:prstGeom>
        </p:spPr>
      </p:pic>
      <p:sp>
        <p:nvSpPr>
          <p:cNvPr id="8" name="Szövegdoboz 7"/>
          <p:cNvSpPr txBox="1"/>
          <p:nvPr/>
        </p:nvSpPr>
        <p:spPr>
          <a:xfrm>
            <a:off x="5364088" y="5307871"/>
            <a:ext cx="371507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000" dirty="0" smtClean="0"/>
              <a:t>Született: Szudánban</a:t>
            </a:r>
            <a:r>
              <a:rPr lang="hu-HU" sz="2400" dirty="0" smtClean="0"/>
              <a:t> 1869</a:t>
            </a:r>
          </a:p>
          <a:p>
            <a:r>
              <a:rPr lang="hu-HU" sz="2000" dirty="0" smtClean="0"/>
              <a:t>Meghalt: Olaszországban</a:t>
            </a:r>
            <a:r>
              <a:rPr lang="hu-HU" sz="2400" dirty="0" smtClean="0"/>
              <a:t> 1947</a:t>
            </a:r>
          </a:p>
          <a:p>
            <a:r>
              <a:rPr lang="hu-HU" sz="2000" dirty="0" smtClean="0"/>
              <a:t>Szentté avatása:</a:t>
            </a:r>
            <a:r>
              <a:rPr lang="hu-HU" sz="2400" dirty="0" smtClean="0"/>
              <a:t> 2000</a:t>
            </a: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136195584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Kép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777"/>
          <a:stretch/>
        </p:blipFill>
        <p:spPr>
          <a:xfrm>
            <a:off x="7740353" y="0"/>
            <a:ext cx="1403648" cy="3810000"/>
          </a:xfrm>
          <a:prstGeom prst="rect">
            <a:avLst/>
          </a:prstGeom>
        </p:spPr>
      </p:pic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8534400" cy="758952"/>
          </a:xfrm>
        </p:spPr>
        <p:txBody>
          <a:bodyPr/>
          <a:lstStyle/>
          <a:p>
            <a:r>
              <a:rPr lang="hu-HU" b="1" dirty="0" smtClean="0"/>
              <a:t>SÁRA TEAM</a:t>
            </a:r>
            <a:endParaRPr lang="hu-HU" b="1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>
          <a:xfrm>
            <a:off x="179512" y="1772816"/>
            <a:ext cx="8856984" cy="468052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hu-HU" b="1" dirty="0">
                <a:solidFill>
                  <a:srgbClr val="C00000"/>
                </a:solidFill>
              </a:rPr>
              <a:t>Egy</a:t>
            </a:r>
            <a:r>
              <a:rPr lang="hu-HU" dirty="0"/>
              <a:t> </a:t>
            </a:r>
            <a:r>
              <a:rPr lang="hu-HU" b="1" dirty="0">
                <a:solidFill>
                  <a:srgbClr val="C00000"/>
                </a:solidFill>
              </a:rPr>
              <a:t>reflexiós </a:t>
            </a:r>
            <a:r>
              <a:rPr lang="hu-HU" b="1" dirty="0" smtClean="0">
                <a:solidFill>
                  <a:srgbClr val="C00000"/>
                </a:solidFill>
              </a:rPr>
              <a:t>csoport</a:t>
            </a:r>
          </a:p>
          <a:p>
            <a:pPr marL="0" indent="0" algn="ctr">
              <a:buNone/>
            </a:pPr>
            <a:r>
              <a:rPr lang="hu-HU" sz="1200" dirty="0" smtClean="0"/>
              <a:t> </a:t>
            </a:r>
          </a:p>
          <a:p>
            <a:pPr marL="0" indent="0">
              <a:spcBef>
                <a:spcPts val="0"/>
              </a:spcBef>
              <a:buNone/>
            </a:pPr>
            <a:r>
              <a:rPr lang="hu-HU" dirty="0" smtClean="0"/>
              <a:t>Olyan </a:t>
            </a:r>
            <a:r>
              <a:rPr lang="hu-HU" dirty="0"/>
              <a:t>nővérek hívták életre, akiket érzékenyen </a:t>
            </a:r>
            <a:endParaRPr lang="hu-HU" dirty="0" smtClean="0"/>
          </a:p>
          <a:p>
            <a:pPr marL="0" indent="0">
              <a:spcBef>
                <a:spcPts val="0"/>
              </a:spcBef>
              <a:buNone/>
            </a:pPr>
            <a:r>
              <a:rPr lang="hu-HU" dirty="0" smtClean="0"/>
              <a:t>érint </a:t>
            </a:r>
            <a:r>
              <a:rPr lang="hu-HU" dirty="0"/>
              <a:t>az emberkereskedelem témája, és szeretnék </a:t>
            </a:r>
            <a:endParaRPr lang="hu-HU" dirty="0" smtClean="0"/>
          </a:p>
          <a:p>
            <a:pPr marL="0" indent="0">
              <a:spcBef>
                <a:spcPts val="0"/>
              </a:spcBef>
              <a:buNone/>
            </a:pPr>
            <a:r>
              <a:rPr lang="hu-HU" dirty="0" smtClean="0"/>
              <a:t>felhívni </a:t>
            </a:r>
            <a:r>
              <a:rPr lang="hu-HU" dirty="0"/>
              <a:t>erre mások figyelmét is. </a:t>
            </a:r>
            <a:endParaRPr lang="hu-HU" dirty="0" smtClean="0"/>
          </a:p>
          <a:p>
            <a:pPr marL="0" indent="0">
              <a:buNone/>
            </a:pPr>
            <a:r>
              <a:rPr lang="hu-HU" dirty="0" smtClean="0"/>
              <a:t>Jelenleg </a:t>
            </a:r>
            <a:r>
              <a:rPr lang="hu-HU" dirty="0"/>
              <a:t>öt nővér, öt külön </a:t>
            </a:r>
            <a:r>
              <a:rPr lang="hu-HU" dirty="0" smtClean="0"/>
              <a:t>kongregációból </a:t>
            </a:r>
            <a:r>
              <a:rPr lang="hu-HU" sz="2400" dirty="0" smtClean="0">
                <a:solidFill>
                  <a:srgbClr val="008E40"/>
                </a:solidFill>
              </a:rPr>
              <a:t>(</a:t>
            </a:r>
            <a:r>
              <a:rPr lang="hu-HU" sz="2400" dirty="0" err="1" smtClean="0">
                <a:solidFill>
                  <a:srgbClr val="008E40"/>
                </a:solidFill>
              </a:rPr>
              <a:t>Congregatio</a:t>
            </a:r>
            <a:r>
              <a:rPr lang="hu-HU" sz="2400" dirty="0" smtClean="0">
                <a:solidFill>
                  <a:srgbClr val="008E40"/>
                </a:solidFill>
              </a:rPr>
              <a:t> </a:t>
            </a:r>
            <a:r>
              <a:rPr lang="hu-HU" sz="2400" dirty="0" err="1" smtClean="0">
                <a:solidFill>
                  <a:srgbClr val="008E40"/>
                </a:solidFill>
              </a:rPr>
              <a:t>Jesu</a:t>
            </a:r>
            <a:r>
              <a:rPr lang="hu-HU" sz="2400" dirty="0" smtClean="0">
                <a:solidFill>
                  <a:srgbClr val="008E40"/>
                </a:solidFill>
              </a:rPr>
              <a:t>, Szalvátor Nővérek, Jézus </a:t>
            </a:r>
            <a:r>
              <a:rPr lang="hu-HU" sz="2400" dirty="0">
                <a:solidFill>
                  <a:srgbClr val="008E40"/>
                </a:solidFill>
              </a:rPr>
              <a:t>Kistestvérei, </a:t>
            </a:r>
            <a:r>
              <a:rPr lang="hu-HU" sz="2400" dirty="0" smtClean="0">
                <a:solidFill>
                  <a:srgbClr val="008E40"/>
                </a:solidFill>
              </a:rPr>
              <a:t>Jó Pásztor Nővérek. Keresztes Nővérek)</a:t>
            </a:r>
            <a:r>
              <a:rPr lang="hu-HU" dirty="0" smtClean="0"/>
              <a:t>, </a:t>
            </a:r>
          </a:p>
          <a:p>
            <a:pPr marL="0" indent="0">
              <a:buNone/>
            </a:pPr>
            <a:r>
              <a:rPr lang="hu-HU" dirty="0" smtClean="0"/>
              <a:t>valamint</a:t>
            </a:r>
            <a:r>
              <a:rPr lang="hu-HU" sz="2800" dirty="0" smtClean="0"/>
              <a:t> </a:t>
            </a:r>
            <a:r>
              <a:rPr lang="hu-HU" sz="2400" dirty="0">
                <a:solidFill>
                  <a:srgbClr val="008E40"/>
                </a:solidFill>
              </a:rPr>
              <a:t>két </a:t>
            </a:r>
            <a:r>
              <a:rPr lang="hu-HU" sz="2400" dirty="0" smtClean="0">
                <a:solidFill>
                  <a:srgbClr val="008E40"/>
                </a:solidFill>
              </a:rPr>
              <a:t>világi munkatárs</a:t>
            </a:r>
            <a:r>
              <a:rPr lang="hu-HU" dirty="0" smtClean="0"/>
              <a:t> </a:t>
            </a:r>
            <a:endParaRPr lang="hu-HU" dirty="0" smtClean="0"/>
          </a:p>
          <a:p>
            <a:pPr marL="0" indent="0">
              <a:buNone/>
            </a:pPr>
            <a:r>
              <a:rPr lang="hu-HU" dirty="0" smtClean="0"/>
              <a:t>működik </a:t>
            </a:r>
            <a:r>
              <a:rPr lang="hu-HU" dirty="0"/>
              <a:t>együtt, </a:t>
            </a:r>
            <a:r>
              <a:rPr lang="hu-HU" dirty="0" smtClean="0"/>
              <a:t>bekapcsolódva </a:t>
            </a:r>
            <a:r>
              <a:rPr lang="hu-HU" dirty="0"/>
              <a:t>nemzetközi </a:t>
            </a:r>
            <a:r>
              <a:rPr lang="hu-HU" dirty="0" smtClean="0"/>
              <a:t>szervezetek munkájába </a:t>
            </a:r>
            <a:r>
              <a:rPr lang="hu-HU" dirty="0"/>
              <a:t>is </a:t>
            </a:r>
            <a:r>
              <a:rPr lang="hu-HU" sz="2000" dirty="0" smtClean="0">
                <a:solidFill>
                  <a:srgbClr val="008E40"/>
                </a:solidFill>
              </a:rPr>
              <a:t>(RENATE, SOLWODI)</a:t>
            </a:r>
            <a:r>
              <a:rPr lang="hu-HU" dirty="0" smtClean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96325669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534400" cy="720080"/>
          </a:xfrm>
        </p:spPr>
        <p:txBody>
          <a:bodyPr/>
          <a:lstStyle/>
          <a:p>
            <a:r>
              <a:rPr lang="hu-HU" b="1" dirty="0" smtClean="0"/>
              <a:t>CÉL</a:t>
            </a:r>
            <a:endParaRPr lang="hu-HU" b="1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>
          <a:xfrm>
            <a:off x="323528" y="1556792"/>
            <a:ext cx="8503920" cy="4896544"/>
          </a:xfrm>
        </p:spPr>
        <p:txBody>
          <a:bodyPr>
            <a:normAutofit lnSpcReduction="1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hu-HU" dirty="0" smtClean="0">
                <a:solidFill>
                  <a:srgbClr val="008E40"/>
                </a:solidFill>
              </a:rPr>
              <a:t>A team tagjainak távolabbi célja, megtalálni </a:t>
            </a:r>
          </a:p>
          <a:p>
            <a:pPr marL="0" indent="0">
              <a:spcBef>
                <a:spcPts val="0"/>
              </a:spcBef>
              <a:buNone/>
            </a:pPr>
            <a:r>
              <a:rPr lang="hu-HU" dirty="0" smtClean="0">
                <a:solidFill>
                  <a:srgbClr val="008E40"/>
                </a:solidFill>
              </a:rPr>
              <a:t>azokat a módokat, amelyek valódi segítséget </a:t>
            </a:r>
          </a:p>
          <a:p>
            <a:pPr marL="0" indent="0">
              <a:spcBef>
                <a:spcPts val="0"/>
              </a:spcBef>
              <a:buNone/>
            </a:pPr>
            <a:r>
              <a:rPr lang="hu-HU" dirty="0" smtClean="0">
                <a:solidFill>
                  <a:srgbClr val="008E40"/>
                </a:solidFill>
              </a:rPr>
              <a:t>nyújthatnak a bajba jutottaknak.</a:t>
            </a:r>
          </a:p>
          <a:p>
            <a:pPr marL="0" indent="0">
              <a:buNone/>
            </a:pPr>
            <a:endParaRPr lang="hu-HU" sz="1050" dirty="0" smtClean="0">
              <a:solidFill>
                <a:srgbClr val="008E40"/>
              </a:solidFill>
            </a:endParaRPr>
          </a:p>
          <a:p>
            <a:pPr marL="0" indent="0">
              <a:buNone/>
            </a:pPr>
            <a:r>
              <a:rPr lang="hu-HU" dirty="0">
                <a:solidFill>
                  <a:srgbClr val="008E40"/>
                </a:solidFill>
              </a:rPr>
              <a:t>A team </a:t>
            </a:r>
            <a:r>
              <a:rPr lang="hu-HU" dirty="0" smtClean="0">
                <a:solidFill>
                  <a:srgbClr val="008E40"/>
                </a:solidFill>
              </a:rPr>
              <a:t>tagjai </a:t>
            </a:r>
            <a:r>
              <a:rPr lang="hu-HU" dirty="0">
                <a:solidFill>
                  <a:srgbClr val="008E40"/>
                </a:solidFill>
              </a:rPr>
              <a:t>bíznak abban, hogy a jövőben létrejöhet egy hosszú távú együttműködés a kongregációk és világiak között a közös cél megvalósítása érdekében. </a:t>
            </a:r>
            <a:endParaRPr lang="hu-HU" dirty="0" smtClean="0">
              <a:solidFill>
                <a:srgbClr val="008E40"/>
              </a:solidFill>
            </a:endParaRPr>
          </a:p>
          <a:p>
            <a:pPr marL="0" indent="0">
              <a:buNone/>
            </a:pPr>
            <a:endParaRPr lang="hu-HU" sz="1100" dirty="0"/>
          </a:p>
          <a:p>
            <a:pPr marL="0" indent="0" algn="ctr">
              <a:buNone/>
            </a:pPr>
            <a:r>
              <a:rPr lang="hu-HU" b="1" dirty="0" smtClean="0">
                <a:solidFill>
                  <a:srgbClr val="C00000"/>
                </a:solidFill>
              </a:rPr>
              <a:t>KÉRJÜK MINDENKI IMÁDSÁGOS TÁMOGATÁSÁT AZÉRT, </a:t>
            </a:r>
          </a:p>
          <a:p>
            <a:pPr marL="0" indent="0" algn="ctr">
              <a:buNone/>
            </a:pPr>
            <a:r>
              <a:rPr lang="hu-HU" b="1" dirty="0" smtClean="0">
                <a:solidFill>
                  <a:srgbClr val="C00000"/>
                </a:solidFill>
              </a:rPr>
              <a:t>HOGY SEGÍTSÉGET NYÚJTHASSUNK </a:t>
            </a:r>
          </a:p>
          <a:p>
            <a:pPr marL="0" indent="0" algn="ctr">
              <a:buNone/>
            </a:pPr>
            <a:r>
              <a:rPr lang="hu-HU" b="1" dirty="0" smtClean="0">
                <a:solidFill>
                  <a:srgbClr val="C00000"/>
                </a:solidFill>
              </a:rPr>
              <a:t>A MODERN RABSZOLGASÁG ÁLDOZATAINAK!</a:t>
            </a:r>
            <a:endParaRPr lang="hu-HU" dirty="0"/>
          </a:p>
        </p:txBody>
      </p:sp>
      <p:pic>
        <p:nvPicPr>
          <p:cNvPr id="6" name="Kép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5874" y="620688"/>
            <a:ext cx="1792188" cy="1792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325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smtClean="0"/>
              <a:t>TERVEINK</a:t>
            </a:r>
            <a:endParaRPr lang="hu-HU" b="1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>
          <a:xfrm>
            <a:off x="179512" y="1484784"/>
            <a:ext cx="8964488" cy="4788024"/>
          </a:xfrm>
          <a:ln>
            <a:solidFill>
              <a:srgbClr val="008E40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endParaRPr lang="hu-HU" sz="1000" b="1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hu-HU" b="1" dirty="0" smtClean="0">
                <a:solidFill>
                  <a:srgbClr val="C00000"/>
                </a:solidFill>
              </a:rPr>
              <a:t>PREVENCIÓ:</a:t>
            </a:r>
          </a:p>
          <a:p>
            <a:pPr marL="0" indent="0">
              <a:buNone/>
            </a:pPr>
            <a:endParaRPr lang="hu-HU" sz="1000" dirty="0" smtClean="0"/>
          </a:p>
          <a:p>
            <a:r>
              <a:rPr lang="hu-HU" dirty="0" smtClean="0">
                <a:solidFill>
                  <a:srgbClr val="008E40"/>
                </a:solidFill>
              </a:rPr>
              <a:t>ISKOLAI TÁJÉKOZTATÓ ANYAGOK TERJESZTÉSE</a:t>
            </a:r>
          </a:p>
          <a:p>
            <a:r>
              <a:rPr lang="hu-HU" dirty="0" smtClean="0">
                <a:solidFill>
                  <a:srgbClr val="008E40"/>
                </a:solidFill>
              </a:rPr>
              <a:t>LEENDŐ KÜLFÖLDI </a:t>
            </a:r>
            <a:r>
              <a:rPr lang="hu-HU" dirty="0" smtClean="0">
                <a:solidFill>
                  <a:srgbClr val="008E40"/>
                </a:solidFill>
              </a:rPr>
              <a:t>MUNKAVÁLLALÓK SEGÍTÉSE INFORMÁCIÓKKAL, ESETLEG NYELVTANÍTÁSSAL</a:t>
            </a:r>
          </a:p>
          <a:p>
            <a:pPr marL="0" indent="0">
              <a:buNone/>
            </a:pPr>
            <a:endParaRPr lang="hu-HU" sz="1200" dirty="0" smtClean="0"/>
          </a:p>
          <a:p>
            <a:pPr marL="0" indent="0">
              <a:buNone/>
            </a:pPr>
            <a:r>
              <a:rPr lang="hu-HU" b="1" dirty="0" smtClean="0">
                <a:solidFill>
                  <a:srgbClr val="C00000"/>
                </a:solidFill>
              </a:rPr>
              <a:t>SEGÍTSÉGNYÚJTÁS BAJBA JUTOTTAKNAK:</a:t>
            </a:r>
          </a:p>
          <a:p>
            <a:pPr marL="0" indent="0">
              <a:buNone/>
            </a:pPr>
            <a:endParaRPr lang="hu-HU" sz="1000" dirty="0"/>
          </a:p>
          <a:p>
            <a:r>
              <a:rPr lang="hu-HU" dirty="0" smtClean="0">
                <a:solidFill>
                  <a:srgbClr val="008E40"/>
                </a:solidFill>
              </a:rPr>
              <a:t>VÉDETT HÁZ LÉTESÍTÉSE BÁNTALMAZOTT ÉS / VAGY PROSTITÚCIÓBÓL SZABADULNI KÍVÁNÓ NŐKNEK</a:t>
            </a:r>
          </a:p>
          <a:p>
            <a:pPr marL="0" indent="0">
              <a:buNone/>
            </a:pPr>
            <a:endParaRPr lang="hu-HU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319410">
            <a:off x="323527" y="193624"/>
            <a:ext cx="1944216" cy="1359304"/>
          </a:xfrm>
          <a:prstGeom prst="rect">
            <a:avLst/>
          </a:prstGeom>
        </p:spPr>
      </p:pic>
      <p:pic>
        <p:nvPicPr>
          <p:cNvPr id="5" name="Kép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96" r="7604"/>
          <a:stretch/>
        </p:blipFill>
        <p:spPr>
          <a:xfrm rot="518526">
            <a:off x="6028696" y="665903"/>
            <a:ext cx="2622712" cy="1376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575943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8534400" cy="758952"/>
          </a:xfrm>
        </p:spPr>
        <p:txBody>
          <a:bodyPr/>
          <a:lstStyle/>
          <a:p>
            <a:r>
              <a:rPr lang="hu-HU" b="1" dirty="0" smtClean="0"/>
              <a:t>!!! TÉNYEK, SZÁMOK !!!</a:t>
            </a:r>
            <a:endParaRPr lang="hu-HU" b="1" dirty="0"/>
          </a:p>
        </p:txBody>
      </p:sp>
      <p:pic>
        <p:nvPicPr>
          <p:cNvPr id="4" name="Tartalom helye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2708920"/>
            <a:ext cx="5668828" cy="3108708"/>
          </a:xfrm>
        </p:spPr>
      </p:pic>
      <p:sp>
        <p:nvSpPr>
          <p:cNvPr id="5" name="Szövegdoboz 4"/>
          <p:cNvSpPr txBox="1"/>
          <p:nvPr/>
        </p:nvSpPr>
        <p:spPr>
          <a:xfrm>
            <a:off x="107504" y="1556792"/>
            <a:ext cx="890820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200" b="1" dirty="0">
                <a:solidFill>
                  <a:srgbClr val="FF0000"/>
                </a:solidFill>
              </a:rPr>
              <a:t>Világszerte és Amerikában </a:t>
            </a:r>
            <a:r>
              <a:rPr lang="hu-HU" sz="2200" b="1" dirty="0" smtClean="0">
                <a:solidFill>
                  <a:srgbClr val="FF0000"/>
                </a:solidFill>
              </a:rPr>
              <a:t>évente ezrével bocsátanak áruba </a:t>
            </a:r>
          </a:p>
          <a:p>
            <a:pPr algn="ctr"/>
            <a:r>
              <a:rPr lang="hu-HU" sz="2200" b="1" dirty="0" smtClean="0">
                <a:solidFill>
                  <a:srgbClr val="FF0000"/>
                </a:solidFill>
              </a:rPr>
              <a:t>nőket, kislányokat, férfiakat és kisfiúkat.</a:t>
            </a:r>
            <a:endParaRPr lang="hu-HU" sz="2200" b="1" dirty="0">
              <a:solidFill>
                <a:srgbClr val="FF0000"/>
              </a:solidFill>
            </a:endParaRPr>
          </a:p>
        </p:txBody>
      </p:sp>
      <p:pic>
        <p:nvPicPr>
          <p:cNvPr id="3" name="Kép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200" y="2470016"/>
            <a:ext cx="8398816" cy="3511574"/>
          </a:xfrm>
          <a:prstGeom prst="rect">
            <a:avLst/>
          </a:prstGeom>
        </p:spPr>
      </p:pic>
      <p:pic>
        <p:nvPicPr>
          <p:cNvPr id="6" name="Kép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0020" y="2489187"/>
            <a:ext cx="2543175" cy="3810000"/>
          </a:xfrm>
          <a:prstGeom prst="rect">
            <a:avLst/>
          </a:prstGeom>
        </p:spPr>
      </p:pic>
      <p:pic>
        <p:nvPicPr>
          <p:cNvPr id="7" name="Kép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100" y="1547875"/>
            <a:ext cx="8761016" cy="4809433"/>
          </a:xfrm>
          <a:prstGeom prst="rect">
            <a:avLst/>
          </a:prstGeom>
        </p:spPr>
      </p:pic>
      <p:pic>
        <p:nvPicPr>
          <p:cNvPr id="8" name="Kép 7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82" r="2188"/>
          <a:stretch/>
        </p:blipFill>
        <p:spPr>
          <a:xfrm>
            <a:off x="5777932" y="2470016"/>
            <a:ext cx="3196409" cy="3657239"/>
          </a:xfrm>
          <a:prstGeom prst="rect">
            <a:avLst/>
          </a:prstGeom>
        </p:spPr>
      </p:pic>
      <p:pic>
        <p:nvPicPr>
          <p:cNvPr id="9" name="Kép 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00116">
            <a:off x="303976" y="2653482"/>
            <a:ext cx="2936972" cy="2925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257738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4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3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4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4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534400" cy="758952"/>
          </a:xfrm>
        </p:spPr>
        <p:txBody>
          <a:bodyPr/>
          <a:lstStyle/>
          <a:p>
            <a:r>
              <a:rPr lang="hu-HU" b="1" dirty="0" smtClean="0"/>
              <a:t>Mit mondanak nekünk a tények?</a:t>
            </a:r>
            <a:endParaRPr lang="hu-HU" b="1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>
          <a:xfrm>
            <a:off x="827584" y="1527048"/>
            <a:ext cx="7488832" cy="4854280"/>
          </a:xfrm>
        </p:spPr>
        <p:txBody>
          <a:bodyPr>
            <a:normAutofit/>
          </a:bodyPr>
          <a:lstStyle/>
          <a:p>
            <a:endParaRPr lang="hu-HU" dirty="0" smtClean="0"/>
          </a:p>
          <a:p>
            <a:pPr algn="ctr"/>
            <a:r>
              <a:rPr lang="hu-HU" dirty="0" smtClean="0"/>
              <a:t>Mit mond nekünk ez a tragikus valóság?</a:t>
            </a:r>
          </a:p>
          <a:p>
            <a:endParaRPr lang="hu-HU" sz="1100" dirty="0" smtClean="0"/>
          </a:p>
          <a:p>
            <a:pPr algn="ctr"/>
            <a:r>
              <a:rPr lang="hu-HU" dirty="0" smtClean="0"/>
              <a:t>Üzennek-e valamit a tények és számok nekünk, szerzetesnőknek Magyarországon?</a:t>
            </a:r>
          </a:p>
          <a:p>
            <a:endParaRPr lang="hu-HU" sz="1100" dirty="0" smtClean="0"/>
          </a:p>
          <a:p>
            <a:pPr algn="ctr"/>
            <a:r>
              <a:rPr lang="hu-HU" dirty="0" smtClean="0"/>
              <a:t>Mit érzünk?</a:t>
            </a:r>
          </a:p>
          <a:p>
            <a:endParaRPr lang="hu-HU" sz="1100" dirty="0" smtClean="0"/>
          </a:p>
          <a:p>
            <a:pPr algn="ctr"/>
            <a:r>
              <a:rPr lang="hu-HU" dirty="0" smtClean="0"/>
              <a:t>Mitől félünk?</a:t>
            </a:r>
          </a:p>
          <a:p>
            <a:pPr marL="0" indent="0" algn="ctr">
              <a:buNone/>
            </a:pPr>
            <a:endParaRPr lang="hu-HU" sz="1400" dirty="0" smtClean="0"/>
          </a:p>
          <a:p>
            <a:pPr marL="0" indent="0" algn="ctr">
              <a:buNone/>
            </a:pPr>
            <a:r>
              <a:rPr lang="hu-HU" b="1" dirty="0" smtClean="0">
                <a:solidFill>
                  <a:srgbClr val="C00000"/>
                </a:solidFill>
              </a:rPr>
              <a:t>????????????????????????????????????????</a:t>
            </a:r>
            <a:endParaRPr lang="hu-HU" b="1" dirty="0">
              <a:solidFill>
                <a:srgbClr val="C00000"/>
              </a:solidFill>
            </a:endParaRPr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97" r="5313"/>
          <a:stretch/>
        </p:blipFill>
        <p:spPr>
          <a:xfrm>
            <a:off x="-688717" y="0"/>
            <a:ext cx="1097554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3088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6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6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1822</TotalTime>
  <Words>440</Words>
  <Application>Microsoft Office PowerPoint</Application>
  <PresentationFormat>Diavetítés a képernyőre (4:3 oldalarány)</PresentationFormat>
  <Paragraphs>69</Paragraphs>
  <Slides>9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9</vt:i4>
      </vt:variant>
    </vt:vector>
  </HeadingPairs>
  <TitlesOfParts>
    <vt:vector size="10" baseType="lpstr">
      <vt:lpstr>Civic</vt:lpstr>
      <vt:lpstr>AZ EMBERKERESKEDELEM ÉS AZ EGYHÁZ VÁLASZA</vt:lpstr>
      <vt:lpstr>MODERN RABSZOLGASÁG</vt:lpstr>
      <vt:lpstr>Ferenc pápa felhívása:</vt:lpstr>
      <vt:lpstr>Február 8.</vt:lpstr>
      <vt:lpstr>SÁRA TEAM</vt:lpstr>
      <vt:lpstr>CÉL</vt:lpstr>
      <vt:lpstr>TERVEINK</vt:lpstr>
      <vt:lpstr>!!! TÉNYEK, SZÁMOK !!!</vt:lpstr>
      <vt:lpstr>Mit mondanak nekünk a tények?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Englische Provinz</dc:title>
  <dc:creator>Frances</dc:creator>
  <cp:lastModifiedBy>Judit</cp:lastModifiedBy>
  <cp:revision>128</cp:revision>
  <cp:lastPrinted>2013-04-04T06:55:56Z</cp:lastPrinted>
  <dcterms:created xsi:type="dcterms:W3CDTF">2013-01-02T17:43:55Z</dcterms:created>
  <dcterms:modified xsi:type="dcterms:W3CDTF">2015-04-30T13:13:28Z</dcterms:modified>
</cp:coreProperties>
</file>